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0"/>
  </p:notesMasterIdLst>
  <p:sldIdLst>
    <p:sldId id="256" r:id="rId2"/>
    <p:sldId id="266" r:id="rId3"/>
    <p:sldId id="259" r:id="rId4"/>
    <p:sldId id="273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3FA089-242F-4602-8361-0980716C2A83}" type="datetimeFigureOut">
              <a:rPr lang="ar-IQ" smtClean="0"/>
              <a:t>20/04/1441</a:t>
            </a:fld>
            <a:endParaRPr lang="ar-IQ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91EB13F-AAFB-4D9A-8082-DEDBAA3A843A}" type="slidenum">
              <a:rPr lang="ar-IQ" smtClean="0"/>
              <a:t>‹#›</a:t>
            </a:fld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1096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20/04/1441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251520" y="404664"/>
            <a:ext cx="8424936" cy="600164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endParaRPr lang="en-US" sz="3200" dirty="0"/>
          </a:p>
          <a:p>
            <a:pPr algn="ctr"/>
            <a:r>
              <a:rPr lang="en-US" sz="4400" b="1" dirty="0" smtClean="0"/>
              <a:t>Diyala University / College of Education for Humanities</a:t>
            </a:r>
            <a:endParaRPr lang="en-US" sz="4400" b="1" dirty="0"/>
          </a:p>
          <a:p>
            <a:pPr algn="ctr"/>
            <a:r>
              <a:rPr lang="en-US" sz="4400" b="1" dirty="0" smtClean="0"/>
              <a:t>Asst . Inst. Eman Ahmed Hasson</a:t>
            </a:r>
          </a:p>
          <a:p>
            <a:pPr algn="ctr"/>
            <a:r>
              <a:rPr lang="en-US" sz="4400" b="1" dirty="0" smtClean="0"/>
              <a:t>Methods of Teaching English</a:t>
            </a:r>
          </a:p>
          <a:p>
            <a:pPr algn="ctr"/>
            <a:r>
              <a:rPr lang="en-US" sz="4400" b="1" dirty="0" smtClean="0"/>
              <a:t>Second Grade</a:t>
            </a:r>
          </a:p>
          <a:p>
            <a:pPr algn="ctr"/>
            <a:r>
              <a:rPr lang="en-US" sz="4400" b="1" dirty="0" smtClean="0"/>
              <a:t>The </a:t>
            </a:r>
            <a:r>
              <a:rPr lang="en-US" sz="4400" b="1" dirty="0"/>
              <a:t>F</a:t>
            </a:r>
            <a:r>
              <a:rPr lang="en-US" sz="4400" b="1" dirty="0" smtClean="0"/>
              <a:t>irst </a:t>
            </a:r>
            <a:r>
              <a:rPr lang="en-US" sz="4400" b="1" dirty="0" smtClean="0"/>
              <a:t>Lecture</a:t>
            </a:r>
          </a:p>
          <a:p>
            <a:pPr algn="ctr"/>
            <a:r>
              <a:rPr lang="en-US" sz="4400" b="1" smtClean="0"/>
              <a:t>Self-Development</a:t>
            </a:r>
            <a:endParaRPr lang="ar-IQ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0823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3379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67544" y="692696"/>
            <a:ext cx="8352928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dirty="0" smtClean="0"/>
              <a:t>Self-Development</a:t>
            </a:r>
          </a:p>
          <a:p>
            <a:pPr algn="ctr"/>
            <a:r>
              <a:rPr lang="en-US" sz="4800" b="1" dirty="0" smtClean="0"/>
              <a:t>Does self-development make a difference?</a:t>
            </a:r>
          </a:p>
          <a:p>
            <a:pPr algn="l"/>
            <a:r>
              <a:rPr lang="en-US" sz="4800" dirty="0" smtClean="0"/>
              <a:t>I invite you to see two different </a:t>
            </a:r>
            <a:r>
              <a:rPr lang="en-US" sz="4800" smtClean="0"/>
              <a:t>EFL classrooms. </a:t>
            </a:r>
            <a:r>
              <a:rPr lang="en-US" sz="4800" dirty="0" smtClean="0"/>
              <a:t>The first is the classroom of “Yoshi”. The second is that of teacher “ Kathy”.   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198007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0"/>
          <p:cNvSpPr txBox="1"/>
          <p:nvPr/>
        </p:nvSpPr>
        <p:spPr>
          <a:xfrm>
            <a:off x="323528" y="692696"/>
            <a:ext cx="8568952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5400" b="1" dirty="0" smtClean="0"/>
              <a:t>Yoshi’s class</a:t>
            </a:r>
          </a:p>
          <a:p>
            <a:pPr algn="l"/>
            <a:r>
              <a:rPr lang="en-US" sz="5400" dirty="0" smtClean="0"/>
              <a:t>He goes through his lesson with more or less lock-step fashion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784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332656"/>
            <a:ext cx="8640960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5400" b="1" dirty="0" smtClean="0"/>
              <a:t>Kathy’s class</a:t>
            </a:r>
            <a:r>
              <a:rPr lang="en-US" sz="2800" b="1" dirty="0" smtClean="0"/>
              <a:t>:</a:t>
            </a:r>
          </a:p>
          <a:p>
            <a:pPr algn="l"/>
            <a:r>
              <a:rPr lang="en-US" sz="5400" dirty="0" smtClean="0"/>
              <a:t>She design her own lesson and brings innovative ideas to her teaching</a:t>
            </a:r>
            <a:r>
              <a:rPr lang="en-US" sz="2800" dirty="0" smtClean="0"/>
              <a:t>.</a:t>
            </a:r>
          </a:p>
          <a:p>
            <a:pPr algn="l"/>
            <a:endParaRPr lang="en-US" sz="2800" dirty="0" smtClean="0"/>
          </a:p>
          <a:p>
            <a:pPr algn="l"/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423081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23528" y="404664"/>
            <a:ext cx="8496944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b="1" dirty="0" smtClean="0"/>
              <a:t>Factors that are central to teacher self-development</a:t>
            </a:r>
            <a:r>
              <a:rPr lang="en-US" sz="2800" b="1" dirty="0" smtClean="0"/>
              <a:t>:</a:t>
            </a:r>
          </a:p>
          <a:p>
            <a:pPr algn="l"/>
            <a:r>
              <a:rPr lang="en-US" sz="4800" dirty="0" smtClean="0"/>
              <a:t>1-Time .</a:t>
            </a:r>
          </a:p>
          <a:p>
            <a:pPr algn="l"/>
            <a:r>
              <a:rPr lang="en-US" sz="4800" dirty="0" smtClean="0"/>
              <a:t>2-On going commitment.</a:t>
            </a:r>
          </a:p>
          <a:p>
            <a:pPr lvl="0" algn="l"/>
            <a:r>
              <a:rPr lang="en-US" sz="4800" dirty="0" smtClean="0"/>
              <a:t>3-problem solving</a:t>
            </a:r>
            <a:r>
              <a:rPr lang="en-US" sz="4800" dirty="0" smtClean="0">
                <a:solidFill>
                  <a:prstClr val="black"/>
                </a:solidFill>
              </a:rPr>
              <a:t>.</a:t>
            </a:r>
          </a:p>
          <a:p>
            <a:pPr lvl="0" algn="l"/>
            <a:r>
              <a:rPr lang="en-US" sz="4800" dirty="0" smtClean="0">
                <a:solidFill>
                  <a:prstClr val="black"/>
                </a:solidFill>
              </a:rPr>
              <a:t>4-Exploration for exploration sake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55257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323528" y="836712"/>
            <a:ext cx="85689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>
                <a:cs typeface="+mj-cs"/>
              </a:rPr>
              <a:t>.</a:t>
            </a:r>
            <a:endParaRPr lang="ar-IQ" sz="2800" dirty="0" smtClean="0">
              <a:cs typeface="+mj-cs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23528" y="476672"/>
            <a:ext cx="856895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 smtClean="0"/>
              <a:t>5-Paying attention to and reviewing the basics of EFL/ESL teaching.</a:t>
            </a:r>
          </a:p>
          <a:p>
            <a:pPr algn="l"/>
            <a:r>
              <a:rPr lang="en-US" sz="4800" dirty="0" smtClean="0"/>
              <a:t>6-Searching out opportunities to develop.</a:t>
            </a:r>
          </a:p>
          <a:p>
            <a:pPr algn="l"/>
            <a:r>
              <a:rPr lang="en-US" sz="4800" dirty="0" smtClean="0"/>
              <a:t>7-Cooperation of others. 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109094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xp\Desktop\black bo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052736"/>
            <a:ext cx="4104456" cy="476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6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474</TotalTime>
  <Words>134</Words>
  <Application>Microsoft Office PowerPoint</Application>
  <PresentationFormat>عرض على الشاشة (3:4)‏</PresentationFormat>
  <Paragraphs>23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exp</dc:creator>
  <cp:lastModifiedBy>exp</cp:lastModifiedBy>
  <cp:revision>88</cp:revision>
  <dcterms:created xsi:type="dcterms:W3CDTF">2019-12-07T23:31:56Z</dcterms:created>
  <dcterms:modified xsi:type="dcterms:W3CDTF">2019-12-17T20:15:51Z</dcterms:modified>
</cp:coreProperties>
</file>